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64" r:id="rId2"/>
  </p:sldIdLst>
  <p:sldSz cx="10287000" cy="12858750"/>
  <p:notesSz cx="6858000" cy="9144000"/>
  <p:embeddedFontLst>
    <p:embeddedFont>
      <p:font typeface="Maven Pro" pitchFamily="2" charset="77"/>
      <p:regular r:id="rId4"/>
      <p:bold r:id="rId5"/>
    </p:embeddedFont>
    <p:embeddedFont>
      <p:font typeface="Montserrat" pitchFamily="2" charset="77"/>
      <p:regular r:id="rId6"/>
      <p:bold r:id="rId7"/>
      <p:italic r:id="rId8"/>
      <p:boldItalic r:id="rId9"/>
    </p:embeddedFont>
    <p:embeddedFont>
      <p:font typeface="Roboto" panose="02000000000000000000" pitchFamily="2" charset="0"/>
      <p:bold r:id="rId10"/>
      <p:italic r:id="rId11"/>
      <p:boldItalic r:id="rId12"/>
    </p:embeddedFont>
    <p:embeddedFont>
      <p:font typeface="Roboto Slab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FFD000"/>
    <a:srgbClr val="05DEDD"/>
    <a:srgbClr val="0CA9EC"/>
    <a:srgbClr val="117ABC"/>
    <a:srgbClr val="3C08A4"/>
    <a:srgbClr val="FD5B58"/>
    <a:srgbClr val="0D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4" autoAdjust="0"/>
    <p:restoredTop sz="94632"/>
  </p:normalViewPr>
  <p:slideViewPr>
    <p:cSldViewPr snapToGrid="0">
      <p:cViewPr varScale="1">
        <p:scale>
          <a:sx n="56" d="100"/>
          <a:sy n="56" d="100"/>
        </p:scale>
        <p:origin x="2304" y="216"/>
      </p:cViewPr>
      <p:guideLst>
        <p:guide orient="horz" pos="405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9" y="685800"/>
            <a:ext cx="274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>
          <a:extLst>
            <a:ext uri="{FF2B5EF4-FFF2-40B4-BE49-F238E27FC236}">
              <a16:creationId xmlns:a16="http://schemas.microsoft.com/office/drawing/2014/main" id="{8E3A5904-E38F-E34A-7450-502B576B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d560b97633_0_568:notes">
            <a:extLst>
              <a:ext uri="{FF2B5EF4-FFF2-40B4-BE49-F238E27FC236}">
                <a16:creationId xmlns:a16="http://schemas.microsoft.com/office/drawing/2014/main" id="{493BC662-8CFB-72A8-9658-DE2479D318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d560b97633_0_568:notes">
            <a:extLst>
              <a:ext uri="{FF2B5EF4-FFF2-40B4-BE49-F238E27FC236}">
                <a16:creationId xmlns:a16="http://schemas.microsoft.com/office/drawing/2014/main" id="{66561BA9-8B90-DEEB-EFE2-49AC7AA883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94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8"/>
          <p:cNvSpPr/>
          <p:nvPr/>
        </p:nvSpPr>
        <p:spPr>
          <a:xfrm>
            <a:off x="1715400" y="1681514"/>
            <a:ext cx="1216828" cy="2812375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45250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38" name="Google Shape;738;p68"/>
          <p:cNvSpPr/>
          <p:nvPr/>
        </p:nvSpPr>
        <p:spPr>
          <a:xfrm rot="10800000">
            <a:off x="7354758" y="8357313"/>
            <a:ext cx="1216828" cy="2812375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45250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739" name="Google Shape;739;p68"/>
          <p:cNvCxnSpPr/>
          <p:nvPr/>
        </p:nvCxnSpPr>
        <p:spPr>
          <a:xfrm>
            <a:off x="4904552" y="7043660"/>
            <a:ext cx="477900" cy="0"/>
          </a:xfrm>
          <a:prstGeom prst="straightConnector1">
            <a:avLst/>
          </a:prstGeom>
          <a:noFill/>
          <a:ln w="603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0" name="Google Shape;740;p68"/>
          <p:cNvSpPr txBox="1">
            <a:spLocks noGrp="1"/>
          </p:cNvSpPr>
          <p:nvPr>
            <p:ph type="ctrTitle"/>
          </p:nvPr>
        </p:nvSpPr>
        <p:spPr>
          <a:xfrm>
            <a:off x="1890339" y="2972313"/>
            <a:ext cx="6506400" cy="36435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741" name="Google Shape;741;p68"/>
          <p:cNvSpPr txBox="1">
            <a:spLocks noGrp="1"/>
          </p:cNvSpPr>
          <p:nvPr>
            <p:ph type="subTitle" idx="1"/>
          </p:nvPr>
        </p:nvSpPr>
        <p:spPr>
          <a:xfrm>
            <a:off x="1890339" y="7623625"/>
            <a:ext cx="6506400" cy="2272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Roboto Slab"/>
              <a:buNone/>
              <a:defRPr sz="38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42" name="Google Shape;742;p68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7"/>
          <p:cNvSpPr/>
          <p:nvPr/>
        </p:nvSpPr>
        <p:spPr>
          <a:xfrm>
            <a:off x="169" y="12692063"/>
            <a:ext cx="10286700" cy="16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77"/>
          <p:cNvSpPr txBox="1">
            <a:spLocks noGrp="1"/>
          </p:cNvSpPr>
          <p:nvPr>
            <p:ph type="title" hasCustomPrompt="1"/>
          </p:nvPr>
        </p:nvSpPr>
        <p:spPr>
          <a:xfrm>
            <a:off x="436388" y="2881125"/>
            <a:ext cx="9414300" cy="3846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600"/>
              <a:buNone/>
              <a:defRPr sz="20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2" name="Google Shape;782;p77"/>
          <p:cNvSpPr txBox="1">
            <a:spLocks noGrp="1"/>
          </p:cNvSpPr>
          <p:nvPr>
            <p:ph type="body" idx="1"/>
          </p:nvPr>
        </p:nvSpPr>
        <p:spPr>
          <a:xfrm>
            <a:off x="436388" y="7298625"/>
            <a:ext cx="9414300" cy="2679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412750" algn="ctr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783" name="Google Shape;783;p77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8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D9455-FB6A-4816-3627-E385FA942B5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Google Shape;383;p24">
            <a:extLst>
              <a:ext uri="{FF2B5EF4-FFF2-40B4-BE49-F238E27FC236}">
                <a16:creationId xmlns:a16="http://schemas.microsoft.com/office/drawing/2014/main" id="{AC387363-0872-2F72-7910-67C2675212B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161191" y="3358341"/>
            <a:ext cx="5143500" cy="601841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4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4" name="Google Shape;744;p69"/>
          <p:cNvCxnSpPr/>
          <p:nvPr/>
        </p:nvCxnSpPr>
        <p:spPr>
          <a:xfrm>
            <a:off x="4904552" y="7043660"/>
            <a:ext cx="477900" cy="0"/>
          </a:xfrm>
          <a:prstGeom prst="straightConnector1">
            <a:avLst/>
          </a:prstGeom>
          <a:noFill/>
          <a:ln w="603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5" name="Google Shape;745;p69"/>
          <p:cNvSpPr txBox="1">
            <a:spLocks noGrp="1"/>
          </p:cNvSpPr>
          <p:nvPr>
            <p:ph type="title"/>
          </p:nvPr>
        </p:nvSpPr>
        <p:spPr>
          <a:xfrm>
            <a:off x="540844" y="4412375"/>
            <a:ext cx="9249900" cy="226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746" name="Google Shape;746;p69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8" name="Google Shape;748;p70"/>
          <p:cNvCxnSpPr/>
          <p:nvPr/>
        </p:nvCxnSpPr>
        <p:spPr>
          <a:xfrm>
            <a:off x="554133" y="3150709"/>
            <a:ext cx="477900" cy="0"/>
          </a:xfrm>
          <a:prstGeom prst="straightConnector1">
            <a:avLst/>
          </a:prstGeom>
          <a:noFill/>
          <a:ln w="603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70"/>
          <p:cNvSpPr txBox="1">
            <a:spLocks noGrp="1"/>
          </p:cNvSpPr>
          <p:nvPr>
            <p:ph type="title"/>
          </p:nvPr>
        </p:nvSpPr>
        <p:spPr>
          <a:xfrm>
            <a:off x="436388" y="1145063"/>
            <a:ext cx="9414300" cy="1715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70"/>
          <p:cNvSpPr txBox="1">
            <a:spLocks noGrp="1"/>
          </p:cNvSpPr>
          <p:nvPr>
            <p:ph type="body" idx="1"/>
          </p:nvPr>
        </p:nvSpPr>
        <p:spPr>
          <a:xfrm>
            <a:off x="436388" y="3724560"/>
            <a:ext cx="9414300" cy="7697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751" name="Google Shape;751;p70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3" name="Google Shape;753;p71"/>
          <p:cNvCxnSpPr/>
          <p:nvPr/>
        </p:nvCxnSpPr>
        <p:spPr>
          <a:xfrm>
            <a:off x="554133" y="3150709"/>
            <a:ext cx="477900" cy="0"/>
          </a:xfrm>
          <a:prstGeom prst="straightConnector1">
            <a:avLst/>
          </a:prstGeom>
          <a:noFill/>
          <a:ln w="603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4" name="Google Shape;754;p71"/>
          <p:cNvSpPr txBox="1">
            <a:spLocks noGrp="1"/>
          </p:cNvSpPr>
          <p:nvPr>
            <p:ph type="title"/>
          </p:nvPr>
        </p:nvSpPr>
        <p:spPr>
          <a:xfrm>
            <a:off x="436388" y="1145063"/>
            <a:ext cx="9414300" cy="1715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71"/>
          <p:cNvSpPr txBox="1">
            <a:spLocks noGrp="1"/>
          </p:cNvSpPr>
          <p:nvPr>
            <p:ph type="body" idx="1"/>
          </p:nvPr>
        </p:nvSpPr>
        <p:spPr>
          <a:xfrm>
            <a:off x="436388" y="3724563"/>
            <a:ext cx="4500000" cy="7697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756" name="Google Shape;756;p71"/>
          <p:cNvSpPr txBox="1">
            <a:spLocks noGrp="1"/>
          </p:cNvSpPr>
          <p:nvPr>
            <p:ph type="body" idx="2"/>
          </p:nvPr>
        </p:nvSpPr>
        <p:spPr>
          <a:xfrm>
            <a:off x="5350725" y="3724563"/>
            <a:ext cx="4500000" cy="7697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757" name="Google Shape;757;p71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2"/>
          <p:cNvSpPr txBox="1">
            <a:spLocks noGrp="1"/>
          </p:cNvSpPr>
          <p:nvPr>
            <p:ph type="title"/>
          </p:nvPr>
        </p:nvSpPr>
        <p:spPr>
          <a:xfrm>
            <a:off x="436388" y="1145063"/>
            <a:ext cx="9414300" cy="1715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72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2" name="Google Shape;762;p73"/>
          <p:cNvCxnSpPr/>
          <p:nvPr/>
        </p:nvCxnSpPr>
        <p:spPr>
          <a:xfrm>
            <a:off x="550370" y="3530692"/>
            <a:ext cx="372900" cy="0"/>
          </a:xfrm>
          <a:prstGeom prst="straightConnector1">
            <a:avLst/>
          </a:prstGeom>
          <a:noFill/>
          <a:ln w="603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3" name="Google Shape;763;p73"/>
          <p:cNvSpPr txBox="1">
            <a:spLocks noGrp="1"/>
          </p:cNvSpPr>
          <p:nvPr>
            <p:ph type="title"/>
          </p:nvPr>
        </p:nvSpPr>
        <p:spPr>
          <a:xfrm>
            <a:off x="436388" y="1389000"/>
            <a:ext cx="3159000" cy="1889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64" name="Google Shape;764;p73"/>
          <p:cNvSpPr txBox="1">
            <a:spLocks noGrp="1"/>
          </p:cNvSpPr>
          <p:nvPr>
            <p:ph type="body" idx="1"/>
          </p:nvPr>
        </p:nvSpPr>
        <p:spPr>
          <a:xfrm>
            <a:off x="436388" y="3985063"/>
            <a:ext cx="3159000" cy="6702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765" name="Google Shape;765;p73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4"/>
          <p:cNvSpPr txBox="1">
            <a:spLocks noGrp="1"/>
          </p:cNvSpPr>
          <p:nvPr>
            <p:ph type="title"/>
          </p:nvPr>
        </p:nvSpPr>
        <p:spPr>
          <a:xfrm>
            <a:off x="551531" y="1315875"/>
            <a:ext cx="6321000" cy="10227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768" name="Google Shape;768;p74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5"/>
          <p:cNvSpPr/>
          <p:nvPr/>
        </p:nvSpPr>
        <p:spPr>
          <a:xfrm>
            <a:off x="5143500" y="-187"/>
            <a:ext cx="5143500" cy="1285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1" name="Google Shape;771;p75"/>
          <p:cNvCxnSpPr/>
          <p:nvPr/>
        </p:nvCxnSpPr>
        <p:spPr>
          <a:xfrm>
            <a:off x="5658384" y="11238758"/>
            <a:ext cx="608400" cy="0"/>
          </a:xfrm>
          <a:prstGeom prst="straightConnector1">
            <a:avLst/>
          </a:prstGeom>
          <a:noFill/>
          <a:ln w="603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2" name="Google Shape;772;p75"/>
          <p:cNvSpPr txBox="1">
            <a:spLocks noGrp="1"/>
          </p:cNvSpPr>
          <p:nvPr>
            <p:ph type="title"/>
          </p:nvPr>
        </p:nvSpPr>
        <p:spPr>
          <a:xfrm>
            <a:off x="298688" y="3022688"/>
            <a:ext cx="4551000" cy="3765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73" name="Google Shape;773;p75"/>
          <p:cNvSpPr txBox="1">
            <a:spLocks noGrp="1"/>
          </p:cNvSpPr>
          <p:nvPr>
            <p:ph type="subTitle" idx="1"/>
          </p:nvPr>
        </p:nvSpPr>
        <p:spPr>
          <a:xfrm>
            <a:off x="298688" y="6922502"/>
            <a:ext cx="4551000" cy="3363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None/>
              <a:defRPr sz="33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75"/>
          <p:cNvSpPr txBox="1">
            <a:spLocks noGrp="1"/>
          </p:cNvSpPr>
          <p:nvPr>
            <p:ph type="body" idx="2"/>
          </p:nvPr>
        </p:nvSpPr>
        <p:spPr>
          <a:xfrm>
            <a:off x="5556938" y="1810500"/>
            <a:ext cx="4316700" cy="9237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75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6"/>
          <p:cNvSpPr txBox="1">
            <a:spLocks noGrp="1"/>
          </p:cNvSpPr>
          <p:nvPr>
            <p:ph type="body" idx="1"/>
          </p:nvPr>
        </p:nvSpPr>
        <p:spPr>
          <a:xfrm>
            <a:off x="359438" y="10584313"/>
            <a:ext cx="6748800" cy="1497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778" name="Google Shape;778;p76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7"/>
          <p:cNvSpPr txBox="1">
            <a:spLocks noGrp="1"/>
          </p:cNvSpPr>
          <p:nvPr>
            <p:ph type="title"/>
          </p:nvPr>
        </p:nvSpPr>
        <p:spPr>
          <a:xfrm>
            <a:off x="436388" y="1145063"/>
            <a:ext cx="9414300" cy="17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34" name="Google Shape;734;p67"/>
          <p:cNvSpPr txBox="1">
            <a:spLocks noGrp="1"/>
          </p:cNvSpPr>
          <p:nvPr>
            <p:ph type="body" idx="1"/>
          </p:nvPr>
        </p:nvSpPr>
        <p:spPr>
          <a:xfrm>
            <a:off x="436388" y="3724560"/>
            <a:ext cx="9414300" cy="7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"/>
              <a:buChar char="●"/>
              <a:defRPr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■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■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■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5" name="Google Shape;735;p67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3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64">
          <a:extLst>
            <a:ext uri="{FF2B5EF4-FFF2-40B4-BE49-F238E27FC236}">
              <a16:creationId xmlns:a16="http://schemas.microsoft.com/office/drawing/2014/main" id="{82ACB1BB-F397-6E6A-9754-0D9D0D44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1663BE-53A6-AA18-5A85-4E1D32DA0877}"/>
              </a:ext>
            </a:extLst>
          </p:cNvPr>
          <p:cNvSpPr/>
          <p:nvPr/>
        </p:nvSpPr>
        <p:spPr>
          <a:xfrm>
            <a:off x="591672" y="3837266"/>
            <a:ext cx="4551828" cy="5830990"/>
          </a:xfrm>
          <a:prstGeom prst="roundRect">
            <a:avLst>
              <a:gd name="adj" fmla="val 3093"/>
            </a:avLst>
          </a:prstGeom>
          <a:solidFill>
            <a:schemeClr val="tx1">
              <a:lumMod val="95000"/>
              <a:alpha val="62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593ED0-97AB-393A-2F28-90343F49A8E3}"/>
              </a:ext>
            </a:extLst>
          </p:cNvPr>
          <p:cNvSpPr/>
          <p:nvPr/>
        </p:nvSpPr>
        <p:spPr>
          <a:xfrm>
            <a:off x="5581900" y="3966593"/>
            <a:ext cx="4258928" cy="442088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59E39AE-DA1B-11B1-ADD4-EB30FFF4C6C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749521" y="4141444"/>
            <a:ext cx="3945807" cy="4060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70" name="Google Shape;870;p94">
            <a:extLst>
              <a:ext uri="{FF2B5EF4-FFF2-40B4-BE49-F238E27FC236}">
                <a16:creationId xmlns:a16="http://schemas.microsoft.com/office/drawing/2014/main" id="{8D96F50D-EFF2-41BA-21B3-A907D44EF6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81595" y="8653321"/>
            <a:ext cx="5229225" cy="2603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Maven Pro"/>
                <a:ea typeface="Maven Pro"/>
                <a:cs typeface="Maven Pro"/>
                <a:sym typeface="Maven Pro"/>
              </a:rPr>
              <a:t>YOUR NAME</a:t>
            </a:r>
            <a:endParaRPr sz="28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Maven Pro"/>
                <a:ea typeface="Maven Pro"/>
                <a:cs typeface="Maven Pro"/>
                <a:sym typeface="Maven Pro"/>
              </a:rPr>
              <a:t>Title</a:t>
            </a:r>
            <a:endParaRPr sz="24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Maven Pro"/>
                <a:ea typeface="Maven Pro"/>
                <a:cs typeface="Maven Pro"/>
                <a:sym typeface="Maven Pro"/>
              </a:rPr>
              <a:t>Organization</a:t>
            </a:r>
            <a:endParaRPr sz="2400" b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Maven Pro"/>
                <a:ea typeface="Maven Pro"/>
                <a:cs typeface="Maven Pro"/>
                <a:sym typeface="Maven Pro"/>
              </a:rPr>
              <a:t>Location</a:t>
            </a:r>
            <a:endParaRPr sz="2800" b="1" dirty="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71" name="Google Shape;871;p94">
            <a:extLst>
              <a:ext uri="{FF2B5EF4-FFF2-40B4-BE49-F238E27FC236}">
                <a16:creationId xmlns:a16="http://schemas.microsoft.com/office/drawing/2014/main" id="{D410B0E2-9D78-F213-8609-060F87033387}"/>
              </a:ext>
            </a:extLst>
          </p:cNvPr>
          <p:cNvSpPr txBox="1"/>
          <p:nvPr/>
        </p:nvSpPr>
        <p:spPr>
          <a:xfrm>
            <a:off x="946885" y="4171545"/>
            <a:ext cx="3954299" cy="36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2A51"/>
                </a:solidFill>
                <a:latin typeface="Montserrat" pitchFamily="2" charset="0"/>
                <a:ea typeface="Maven Pro"/>
                <a:cs typeface="Maven Pro"/>
                <a:sym typeface="Maven Pro"/>
              </a:rPr>
              <a:t>Write your reasoning here!</a:t>
            </a:r>
            <a:endParaRPr sz="2800" dirty="0">
              <a:solidFill>
                <a:srgbClr val="0D2A51"/>
              </a:solidFill>
              <a:latin typeface="Montserrat" pitchFamily="2" charset="0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D2A51"/>
              </a:solidFill>
              <a:latin typeface="Montserrat" pitchFamily="2" charset="0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2A51"/>
                </a:solidFill>
                <a:latin typeface="Montserrat" pitchFamily="2" charset="0"/>
                <a:ea typeface="Maven Pro"/>
                <a:cs typeface="Maven Pro"/>
                <a:sym typeface="Maven Pro"/>
              </a:rPr>
              <a:t>Rephrase or add a prompt about what makes ISE unique as a discipline</a:t>
            </a:r>
            <a:endParaRPr sz="2800" dirty="0">
              <a:solidFill>
                <a:srgbClr val="0D2A51"/>
              </a:solidFill>
              <a:latin typeface="Montserrat" pitchFamily="2" charset="0"/>
              <a:ea typeface="Maven Pro"/>
              <a:cs typeface="Maven Pro"/>
              <a:sym typeface="Maven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9CBB8-56B5-000F-6503-4B58787FDB12}"/>
              </a:ext>
            </a:extLst>
          </p:cNvPr>
          <p:cNvSpPr txBox="1"/>
          <p:nvPr/>
        </p:nvSpPr>
        <p:spPr>
          <a:xfrm>
            <a:off x="457560" y="2470246"/>
            <a:ext cx="9237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A9EC"/>
                </a:solidFill>
              </a:rPr>
              <a:t>INSERT YOUR WORD OR PHRASE</a:t>
            </a:r>
          </a:p>
        </p:txBody>
      </p:sp>
      <p:sp>
        <p:nvSpPr>
          <p:cNvPr id="14" name="Google Shape;849;p92">
            <a:extLst>
              <a:ext uri="{FF2B5EF4-FFF2-40B4-BE49-F238E27FC236}">
                <a16:creationId xmlns:a16="http://schemas.microsoft.com/office/drawing/2014/main" id="{389E535E-5802-1822-4002-CF327A90E4DE}"/>
              </a:ext>
            </a:extLst>
          </p:cNvPr>
          <p:cNvSpPr txBox="1"/>
          <p:nvPr/>
        </p:nvSpPr>
        <p:spPr>
          <a:xfrm>
            <a:off x="4901184" y="10803696"/>
            <a:ext cx="5220240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Celebrate #</a:t>
            </a:r>
            <a:r>
              <a:rPr lang="en" sz="32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ISEDay</a:t>
            </a: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on </a:t>
            </a:r>
            <a:r>
              <a:rPr lang="en" sz="3200" b="1" dirty="0">
                <a:solidFill>
                  <a:srgbClr val="0CA9EC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Sept. 14</a:t>
            </a: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 </a:t>
            </a:r>
            <a:b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</a:br>
            <a:r>
              <a:rPr lang="en" sz="20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iise.org</a:t>
            </a:r>
            <a: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/</a:t>
            </a:r>
            <a:r>
              <a:rPr lang="en" sz="20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ISEDay</a:t>
            </a:r>
            <a:endParaRPr sz="2000" b="1" dirty="0">
              <a:solidFill>
                <a:schemeClr val="tx1"/>
              </a:solidFill>
              <a:latin typeface="Montserrat" pitchFamily="2" charset="0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063050387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43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</vt:lpstr>
      <vt:lpstr>Roboto</vt:lpstr>
      <vt:lpstr>Maven Pro</vt:lpstr>
      <vt:lpstr>Arial</vt:lpstr>
      <vt:lpstr>Roboto Slab</vt:lpstr>
      <vt:lpstr>Marina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David Brandt</cp:lastModifiedBy>
  <cp:revision>18</cp:revision>
  <dcterms:modified xsi:type="dcterms:W3CDTF">2026-06-11T19:44:56Z</dcterms:modified>
</cp:coreProperties>
</file>